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x="18288000" cy="10287000"/>
  <p:notesSz cx="6858000" cy="9144000"/>
  <p:embeddedFontLst>
    <p:embeddedFont>
      <p:font typeface="Neue Machina Ultra-Bold" charset="1" panose="00000900000000000000"/>
      <p:regular r:id="rId27"/>
    </p:embeddedFont>
    <p:embeddedFont>
      <p:font typeface="Neue Machina" charset="1" panose="00000500000000000000"/>
      <p:regular r:id="rId28"/>
    </p:embeddedFont>
    <p:embeddedFont>
      <p:font typeface="Poppins Ultra-Bold" charset="1" panose="00000900000000000000"/>
      <p:regular r:id="rId29"/>
    </p:embeddedFont>
    <p:embeddedFont>
      <p:font typeface="Poppins" charset="1" panose="00000500000000000000"/>
      <p:regular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Relationship Id="rId3" Target="../media/image29.pn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Relationship Id="rId3" Target="../media/image31.png" Type="http://schemas.openxmlformats.org/officeDocument/2006/relationships/image"/><Relationship Id="rId4" Target="../media/image32.svg" Type="http://schemas.openxmlformats.org/officeDocument/2006/relationships/image"/><Relationship Id="rId5" Target="../media/image33.png" Type="http://schemas.openxmlformats.org/officeDocument/2006/relationships/image"/><Relationship Id="rId6" Target="../media/image15.png" Type="http://schemas.openxmlformats.org/officeDocument/2006/relationships/image"/><Relationship Id="rId7" Target="../media/image16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png" Type="http://schemas.openxmlformats.org/officeDocument/2006/relationships/image"/><Relationship Id="rId3" Target="../media/image35.pn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png" Type="http://schemas.openxmlformats.org/officeDocument/2006/relationships/image"/><Relationship Id="rId3" Target="../media/image15.png" Type="http://schemas.openxmlformats.org/officeDocument/2006/relationships/image"/><Relationship Id="rId4" Target="../media/image16.svg" Type="http://schemas.openxmlformats.org/officeDocument/2006/relationships/image"/><Relationship Id="rId5" Target="../media/image37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8.png" Type="http://schemas.openxmlformats.org/officeDocument/2006/relationships/image"/><Relationship Id="rId3" Target="../media/image39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0.png" Type="http://schemas.openxmlformats.org/officeDocument/2006/relationships/image"/><Relationship Id="rId3" Target="../media/image41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2.png" Type="http://schemas.openxmlformats.org/officeDocument/2006/relationships/image"/><Relationship Id="rId3" Target="../media/image43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4.png" Type="http://schemas.openxmlformats.org/officeDocument/2006/relationships/image"/><Relationship Id="rId3" Target="../media/image45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6.png" Type="http://schemas.openxmlformats.org/officeDocument/2006/relationships/image"/><Relationship Id="rId3" Target="../media/image47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8.png" Type="http://schemas.openxmlformats.org/officeDocument/2006/relationships/image"/><Relationship Id="rId3" Target="../media/image49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png" Type="http://schemas.openxmlformats.org/officeDocument/2006/relationships/image"/><Relationship Id="rId4" Target="../media/image5.png" Type="http://schemas.openxmlformats.org/officeDocument/2006/relationships/image"/><Relationship Id="rId5" Target="../media/image6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0.png" Type="http://schemas.openxmlformats.org/officeDocument/2006/relationships/image"/><Relationship Id="rId3" Target="../media/image51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png" Type="http://schemas.openxmlformats.org/officeDocument/2006/relationships/image"/><Relationship Id="rId4" Target="../media/image9.png" Type="http://schemas.openxmlformats.org/officeDocument/2006/relationships/image"/><Relationship Id="rId5" Target="../media/image10.png" Type="http://schemas.openxmlformats.org/officeDocument/2006/relationships/image"/><Relationship Id="rId6" Target="../media/image11.png" Type="http://schemas.openxmlformats.org/officeDocument/2006/relationships/image"/><Relationship Id="rId7" Target="../media/image12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pn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pn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pn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Relationship Id="rId6" Target="../media/image21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3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5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Relationship Id="rId3" Target="../media/image27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6CAD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373555" y="1831487"/>
            <a:ext cx="7885745" cy="6624025"/>
          </a:xfrm>
          <a:custGeom>
            <a:avLst/>
            <a:gdLst/>
            <a:ahLst/>
            <a:cxnLst/>
            <a:rect r="r" b="b" t="t" l="l"/>
            <a:pathLst>
              <a:path h="6624025" w="7885745">
                <a:moveTo>
                  <a:pt x="0" y="0"/>
                </a:moveTo>
                <a:lnTo>
                  <a:pt x="7885745" y="0"/>
                </a:lnTo>
                <a:lnTo>
                  <a:pt x="7885745" y="6624026"/>
                </a:lnTo>
                <a:lnTo>
                  <a:pt x="0" y="66240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5686639"/>
            <a:ext cx="4803004" cy="1497475"/>
            <a:chOff x="0" y="0"/>
            <a:chExt cx="1303488" cy="4064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303488" cy="406400"/>
            </a:xfrm>
            <a:custGeom>
              <a:avLst/>
              <a:gdLst/>
              <a:ahLst/>
              <a:cxnLst/>
              <a:rect r="r" b="b" t="t" l="l"/>
              <a:pathLst>
                <a:path h="406400" w="1303488">
                  <a:moveTo>
                    <a:pt x="56416" y="0"/>
                  </a:moveTo>
                  <a:lnTo>
                    <a:pt x="1247072" y="0"/>
                  </a:lnTo>
                  <a:cubicBezTo>
                    <a:pt x="1262034" y="0"/>
                    <a:pt x="1276384" y="5944"/>
                    <a:pt x="1286964" y="16524"/>
                  </a:cubicBezTo>
                  <a:cubicBezTo>
                    <a:pt x="1297544" y="27104"/>
                    <a:pt x="1303488" y="41454"/>
                    <a:pt x="1303488" y="56416"/>
                  </a:cubicBezTo>
                  <a:lnTo>
                    <a:pt x="1303488" y="349984"/>
                  </a:lnTo>
                  <a:cubicBezTo>
                    <a:pt x="1303488" y="381142"/>
                    <a:pt x="1278230" y="406400"/>
                    <a:pt x="1247072" y="406400"/>
                  </a:cubicBezTo>
                  <a:lnTo>
                    <a:pt x="56416" y="406400"/>
                  </a:lnTo>
                  <a:cubicBezTo>
                    <a:pt x="41454" y="406400"/>
                    <a:pt x="27104" y="400456"/>
                    <a:pt x="16524" y="389876"/>
                  </a:cubicBezTo>
                  <a:cubicBezTo>
                    <a:pt x="5944" y="379296"/>
                    <a:pt x="0" y="364946"/>
                    <a:pt x="0" y="349984"/>
                  </a:cubicBezTo>
                  <a:lnTo>
                    <a:pt x="0" y="56416"/>
                  </a:lnTo>
                  <a:cubicBezTo>
                    <a:pt x="0" y="41454"/>
                    <a:pt x="5944" y="27104"/>
                    <a:pt x="16524" y="16524"/>
                  </a:cubicBezTo>
                  <a:cubicBezTo>
                    <a:pt x="27104" y="5944"/>
                    <a:pt x="41454" y="0"/>
                    <a:pt x="56416" y="0"/>
                  </a:cubicBezTo>
                  <a:close/>
                </a:path>
              </a:pathLst>
            </a:custGeom>
            <a:solidFill>
              <a:srgbClr val="FBF6F1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1303488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028700" y="1971593"/>
            <a:ext cx="6917239" cy="37150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23"/>
              </a:lnSpc>
            </a:pPr>
            <a:r>
              <a:rPr lang="en-US" sz="8604" spc="-232">
                <a:solidFill>
                  <a:srgbClr val="3D3D3D"/>
                </a:solidFill>
                <a:latin typeface="Neue Machina Ultra-Bold"/>
              </a:rPr>
              <a:t>Hotel Aggregator Analysis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9049702"/>
            <a:ext cx="7127739" cy="4362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90"/>
              </a:lnSpc>
            </a:pPr>
            <a:r>
              <a:rPr lang="en-US" sz="3000" spc="-81">
                <a:solidFill>
                  <a:srgbClr val="3D3D3D"/>
                </a:solidFill>
                <a:latin typeface="Neue Machina"/>
              </a:rPr>
              <a:t>By Aml Yasser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62638" y="6018627"/>
            <a:ext cx="5535128" cy="8620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66"/>
              </a:lnSpc>
              <a:spcBef>
                <a:spcPct val="0"/>
              </a:spcBef>
            </a:pPr>
            <a:r>
              <a:rPr lang="en-US" sz="5899" spc="-159">
                <a:solidFill>
                  <a:srgbClr val="3D3D3D"/>
                </a:solidFill>
                <a:latin typeface="Neue Machina Ultra-Bold"/>
              </a:rPr>
              <a:t>Power BI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647337" y="2880108"/>
            <a:ext cx="13640663" cy="7406892"/>
          </a:xfrm>
          <a:custGeom>
            <a:avLst/>
            <a:gdLst/>
            <a:ahLst/>
            <a:cxnLst/>
            <a:rect r="r" b="b" t="t" l="l"/>
            <a:pathLst>
              <a:path h="7406892" w="13640663">
                <a:moveTo>
                  <a:pt x="0" y="0"/>
                </a:moveTo>
                <a:lnTo>
                  <a:pt x="13640663" y="0"/>
                </a:lnTo>
                <a:lnTo>
                  <a:pt x="13640663" y="7406892"/>
                </a:lnTo>
                <a:lnTo>
                  <a:pt x="0" y="74068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97963" y="2776760"/>
            <a:ext cx="2219775" cy="7510240"/>
          </a:xfrm>
          <a:custGeom>
            <a:avLst/>
            <a:gdLst/>
            <a:ahLst/>
            <a:cxnLst/>
            <a:rect r="r" b="b" t="t" l="l"/>
            <a:pathLst>
              <a:path h="7510240" w="2219775">
                <a:moveTo>
                  <a:pt x="0" y="0"/>
                </a:moveTo>
                <a:lnTo>
                  <a:pt x="2219775" y="0"/>
                </a:lnTo>
                <a:lnTo>
                  <a:pt x="2219775" y="7510240"/>
                </a:lnTo>
                <a:lnTo>
                  <a:pt x="0" y="75102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932021" y="357039"/>
            <a:ext cx="16423958" cy="1152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74"/>
              </a:lnSpc>
              <a:spcBef>
                <a:spcPct val="0"/>
              </a:spcBef>
            </a:pPr>
            <a:r>
              <a:rPr lang="en-US" sz="7500" spc="-202">
                <a:solidFill>
                  <a:srgbClr val="000000"/>
                </a:solidFill>
                <a:latin typeface="Poppins Ultra-Bold"/>
              </a:rPr>
              <a:t>2. Pricing and Availability Analysis: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481257" y="1520869"/>
            <a:ext cx="15325487" cy="5359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55"/>
              </a:lnSpc>
              <a:spcBef>
                <a:spcPct val="0"/>
              </a:spcBef>
            </a:pPr>
            <a:r>
              <a:rPr lang="en-US" sz="3500" spc="-94">
                <a:solidFill>
                  <a:srgbClr val="000000"/>
                </a:solidFill>
                <a:latin typeface="Poppins"/>
              </a:rPr>
              <a:t> Investigate the availability of listings over time and identify peak periods 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928086" y="3917986"/>
            <a:ext cx="1899569" cy="621677"/>
          </a:xfrm>
          <a:custGeom>
            <a:avLst/>
            <a:gdLst/>
            <a:ahLst/>
            <a:cxnLst/>
            <a:rect r="r" b="b" t="t" l="l"/>
            <a:pathLst>
              <a:path h="621677" w="1899569">
                <a:moveTo>
                  <a:pt x="0" y="0"/>
                </a:moveTo>
                <a:lnTo>
                  <a:pt x="1899569" y="0"/>
                </a:lnTo>
                <a:lnTo>
                  <a:pt x="1899569" y="621677"/>
                </a:lnTo>
                <a:lnTo>
                  <a:pt x="0" y="6216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86869" y="7214382"/>
            <a:ext cx="4160468" cy="1361608"/>
          </a:xfrm>
          <a:custGeom>
            <a:avLst/>
            <a:gdLst/>
            <a:ahLst/>
            <a:cxnLst/>
            <a:rect r="r" b="b" t="t" l="l"/>
            <a:pathLst>
              <a:path h="1361608" w="4160468">
                <a:moveTo>
                  <a:pt x="0" y="0"/>
                </a:moveTo>
                <a:lnTo>
                  <a:pt x="4160468" y="0"/>
                </a:lnTo>
                <a:lnTo>
                  <a:pt x="4160468" y="1361608"/>
                </a:lnTo>
                <a:lnTo>
                  <a:pt x="0" y="13616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486869" y="8798316"/>
            <a:ext cx="5151682" cy="1686005"/>
          </a:xfrm>
          <a:custGeom>
            <a:avLst/>
            <a:gdLst/>
            <a:ahLst/>
            <a:cxnLst/>
            <a:rect r="r" b="b" t="t" l="l"/>
            <a:pathLst>
              <a:path h="1686005" w="5151682">
                <a:moveTo>
                  <a:pt x="0" y="0"/>
                </a:moveTo>
                <a:lnTo>
                  <a:pt x="5151682" y="0"/>
                </a:lnTo>
                <a:lnTo>
                  <a:pt x="5151682" y="1686005"/>
                </a:lnTo>
                <a:lnTo>
                  <a:pt x="0" y="168600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478582" y="3471770"/>
            <a:ext cx="12384310" cy="6815230"/>
          </a:xfrm>
          <a:custGeom>
            <a:avLst/>
            <a:gdLst/>
            <a:ahLst/>
            <a:cxnLst/>
            <a:rect r="r" b="b" t="t" l="l"/>
            <a:pathLst>
              <a:path h="6815230" w="12384310">
                <a:moveTo>
                  <a:pt x="0" y="0"/>
                </a:moveTo>
                <a:lnTo>
                  <a:pt x="12384309" y="0"/>
                </a:lnTo>
                <a:lnTo>
                  <a:pt x="12384309" y="6815230"/>
                </a:lnTo>
                <a:lnTo>
                  <a:pt x="0" y="68152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5723995">
            <a:off x="15624715" y="3821256"/>
            <a:ext cx="2197104" cy="620682"/>
          </a:xfrm>
          <a:custGeom>
            <a:avLst/>
            <a:gdLst/>
            <a:ahLst/>
            <a:cxnLst/>
            <a:rect r="r" b="b" t="t" l="l"/>
            <a:pathLst>
              <a:path h="620682" w="2197104">
                <a:moveTo>
                  <a:pt x="0" y="620682"/>
                </a:moveTo>
                <a:lnTo>
                  <a:pt x="2197104" y="620682"/>
                </a:lnTo>
                <a:lnTo>
                  <a:pt x="2197104" y="0"/>
                </a:lnTo>
                <a:lnTo>
                  <a:pt x="0" y="0"/>
                </a:lnTo>
                <a:lnTo>
                  <a:pt x="0" y="620682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823112" y="1699770"/>
            <a:ext cx="2663548" cy="8587230"/>
          </a:xfrm>
          <a:custGeom>
            <a:avLst/>
            <a:gdLst/>
            <a:ahLst/>
            <a:cxnLst/>
            <a:rect r="r" b="b" t="t" l="l"/>
            <a:pathLst>
              <a:path h="8587230" w="2663548">
                <a:moveTo>
                  <a:pt x="0" y="0"/>
                </a:moveTo>
                <a:lnTo>
                  <a:pt x="2663548" y="0"/>
                </a:lnTo>
                <a:lnTo>
                  <a:pt x="2663548" y="8587230"/>
                </a:lnTo>
                <a:lnTo>
                  <a:pt x="0" y="858723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65234" y="3578620"/>
            <a:ext cx="1689652" cy="552977"/>
          </a:xfrm>
          <a:custGeom>
            <a:avLst/>
            <a:gdLst/>
            <a:ahLst/>
            <a:cxnLst/>
            <a:rect r="r" b="b" t="t" l="l"/>
            <a:pathLst>
              <a:path h="552977" w="1689652">
                <a:moveTo>
                  <a:pt x="0" y="0"/>
                </a:moveTo>
                <a:lnTo>
                  <a:pt x="1689652" y="0"/>
                </a:lnTo>
                <a:lnTo>
                  <a:pt x="1689652" y="552977"/>
                </a:lnTo>
                <a:lnTo>
                  <a:pt x="0" y="55297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260890" y="-19050"/>
            <a:ext cx="16423958" cy="1152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74"/>
              </a:lnSpc>
              <a:spcBef>
                <a:spcPct val="0"/>
              </a:spcBef>
            </a:pPr>
            <a:r>
              <a:rPr lang="en-US" sz="7500" spc="-202">
                <a:solidFill>
                  <a:srgbClr val="000000"/>
                </a:solidFill>
                <a:latin typeface="Poppins Ultra-Bold"/>
              </a:rPr>
              <a:t>2. Pricing and Availability Analysis: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810126" y="1144780"/>
            <a:ext cx="15325487" cy="5359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55"/>
              </a:lnSpc>
              <a:spcBef>
                <a:spcPct val="0"/>
              </a:spcBef>
            </a:pPr>
            <a:r>
              <a:rPr lang="en-US" sz="3500" spc="-94">
                <a:solidFill>
                  <a:srgbClr val="000000"/>
                </a:solidFill>
                <a:latin typeface="Poppins"/>
              </a:rPr>
              <a:t> Investigate the availability of listings over time and identify peak periods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4695844" y="2382605"/>
            <a:ext cx="2989004" cy="626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19"/>
              </a:lnSpc>
              <a:spcBef>
                <a:spcPct val="0"/>
              </a:spcBef>
            </a:pPr>
            <a:r>
              <a:rPr lang="en-US" sz="3999" spc="-107">
                <a:solidFill>
                  <a:srgbClr val="000000"/>
                </a:solidFill>
                <a:latin typeface="Poppins Ultra-Bold"/>
              </a:rPr>
              <a:t>peak period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028700" y="6879385"/>
            <a:ext cx="3978217" cy="1301962"/>
          </a:xfrm>
          <a:custGeom>
            <a:avLst/>
            <a:gdLst/>
            <a:ahLst/>
            <a:cxnLst/>
            <a:rect r="r" b="b" t="t" l="l"/>
            <a:pathLst>
              <a:path h="1301962" w="3978217">
                <a:moveTo>
                  <a:pt x="0" y="0"/>
                </a:moveTo>
                <a:lnTo>
                  <a:pt x="3978217" y="0"/>
                </a:lnTo>
                <a:lnTo>
                  <a:pt x="3978217" y="1301962"/>
                </a:lnTo>
                <a:lnTo>
                  <a:pt x="0" y="13019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486869" y="8798316"/>
            <a:ext cx="5151682" cy="1686005"/>
          </a:xfrm>
          <a:custGeom>
            <a:avLst/>
            <a:gdLst/>
            <a:ahLst/>
            <a:cxnLst/>
            <a:rect r="r" b="b" t="t" l="l"/>
            <a:pathLst>
              <a:path h="1686005" w="5151682">
                <a:moveTo>
                  <a:pt x="0" y="0"/>
                </a:moveTo>
                <a:lnTo>
                  <a:pt x="5151682" y="0"/>
                </a:lnTo>
                <a:lnTo>
                  <a:pt x="5151682" y="1686005"/>
                </a:lnTo>
                <a:lnTo>
                  <a:pt x="0" y="168600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528048" y="3538632"/>
            <a:ext cx="12524371" cy="6473818"/>
          </a:xfrm>
          <a:custGeom>
            <a:avLst/>
            <a:gdLst/>
            <a:ahLst/>
            <a:cxnLst/>
            <a:rect r="r" b="b" t="t" l="l"/>
            <a:pathLst>
              <a:path h="6473818" w="12524371">
                <a:moveTo>
                  <a:pt x="0" y="0"/>
                </a:moveTo>
                <a:lnTo>
                  <a:pt x="12524370" y="0"/>
                </a:lnTo>
                <a:lnTo>
                  <a:pt x="12524370" y="6473818"/>
                </a:lnTo>
                <a:lnTo>
                  <a:pt x="0" y="64738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746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803099" y="3115150"/>
            <a:ext cx="2619815" cy="7171850"/>
          </a:xfrm>
          <a:custGeom>
            <a:avLst/>
            <a:gdLst/>
            <a:ahLst/>
            <a:cxnLst/>
            <a:rect r="r" b="b" t="t" l="l"/>
            <a:pathLst>
              <a:path h="7171850" w="2619815">
                <a:moveTo>
                  <a:pt x="0" y="0"/>
                </a:moveTo>
                <a:lnTo>
                  <a:pt x="2619815" y="0"/>
                </a:lnTo>
                <a:lnTo>
                  <a:pt x="2619815" y="7171850"/>
                </a:lnTo>
                <a:lnTo>
                  <a:pt x="0" y="71718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67" t="0" r="-367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960244" y="5483620"/>
            <a:ext cx="1689652" cy="552977"/>
          </a:xfrm>
          <a:custGeom>
            <a:avLst/>
            <a:gdLst/>
            <a:ahLst/>
            <a:cxnLst/>
            <a:rect r="r" b="b" t="t" l="l"/>
            <a:pathLst>
              <a:path h="552977" w="1689652">
                <a:moveTo>
                  <a:pt x="0" y="0"/>
                </a:moveTo>
                <a:lnTo>
                  <a:pt x="1689652" y="0"/>
                </a:lnTo>
                <a:lnTo>
                  <a:pt x="1689652" y="552977"/>
                </a:lnTo>
                <a:lnTo>
                  <a:pt x="0" y="5529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366736" y="336550"/>
            <a:ext cx="9747885" cy="1152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74"/>
              </a:lnSpc>
              <a:spcBef>
                <a:spcPct val="0"/>
              </a:spcBef>
            </a:pPr>
            <a:r>
              <a:rPr lang="en-US" sz="7500" spc="-202">
                <a:solidFill>
                  <a:srgbClr val="000000"/>
                </a:solidFill>
                <a:latin typeface="Poppins Ultra-Bold"/>
              </a:rPr>
              <a:t>3. Host Performance: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93358" y="1500380"/>
            <a:ext cx="18094642" cy="1031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55"/>
              </a:lnSpc>
              <a:spcBef>
                <a:spcPct val="0"/>
              </a:spcBef>
            </a:pPr>
            <a:r>
              <a:rPr lang="en-US" sz="3500" spc="-94">
                <a:solidFill>
                  <a:srgbClr val="000000"/>
                </a:solidFill>
                <a:latin typeface="Poppins"/>
              </a:rPr>
              <a:t> Evaluate host characteristics, including </a:t>
            </a:r>
            <a:r>
              <a:rPr lang="en-US" sz="3500" spc="-94">
                <a:solidFill>
                  <a:srgbClr val="13239E"/>
                </a:solidFill>
                <a:latin typeface="Poppins"/>
              </a:rPr>
              <a:t>superhost status</a:t>
            </a:r>
            <a:r>
              <a:rPr lang="en-US" sz="3500" spc="-94">
                <a:solidFill>
                  <a:srgbClr val="000000"/>
                </a:solidFill>
                <a:latin typeface="Poppins"/>
              </a:rPr>
              <a:t>, response times, and verification methods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803099" y="9734023"/>
            <a:ext cx="1689652" cy="552977"/>
          </a:xfrm>
          <a:custGeom>
            <a:avLst/>
            <a:gdLst/>
            <a:ahLst/>
            <a:cxnLst/>
            <a:rect r="r" b="b" t="t" l="l"/>
            <a:pathLst>
              <a:path h="552977" w="1689652">
                <a:moveTo>
                  <a:pt x="0" y="0"/>
                </a:moveTo>
                <a:lnTo>
                  <a:pt x="1689651" y="0"/>
                </a:lnTo>
                <a:lnTo>
                  <a:pt x="1689651" y="552977"/>
                </a:lnTo>
                <a:lnTo>
                  <a:pt x="0" y="5529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803099" y="8705323"/>
            <a:ext cx="1689652" cy="552977"/>
          </a:xfrm>
          <a:custGeom>
            <a:avLst/>
            <a:gdLst/>
            <a:ahLst/>
            <a:cxnLst/>
            <a:rect r="r" b="b" t="t" l="l"/>
            <a:pathLst>
              <a:path h="552977" w="1689652">
                <a:moveTo>
                  <a:pt x="0" y="0"/>
                </a:moveTo>
                <a:lnTo>
                  <a:pt x="1689651" y="0"/>
                </a:lnTo>
                <a:lnTo>
                  <a:pt x="1689651" y="552977"/>
                </a:lnTo>
                <a:lnTo>
                  <a:pt x="0" y="5529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2531620"/>
            <a:ext cx="2822068" cy="7450516"/>
          </a:xfrm>
          <a:custGeom>
            <a:avLst/>
            <a:gdLst/>
            <a:ahLst/>
            <a:cxnLst/>
            <a:rect r="r" b="b" t="t" l="l"/>
            <a:pathLst>
              <a:path h="7450516" w="2822068">
                <a:moveTo>
                  <a:pt x="0" y="0"/>
                </a:moveTo>
                <a:lnTo>
                  <a:pt x="2822068" y="0"/>
                </a:lnTo>
                <a:lnTo>
                  <a:pt x="2822068" y="7450516"/>
                </a:lnTo>
                <a:lnTo>
                  <a:pt x="0" y="74505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18425" y="4098336"/>
            <a:ext cx="1689652" cy="552977"/>
          </a:xfrm>
          <a:custGeom>
            <a:avLst/>
            <a:gdLst/>
            <a:ahLst/>
            <a:cxnLst/>
            <a:rect r="r" b="b" t="t" l="l"/>
            <a:pathLst>
              <a:path h="552977" w="1689652">
                <a:moveTo>
                  <a:pt x="0" y="0"/>
                </a:moveTo>
                <a:lnTo>
                  <a:pt x="1689652" y="0"/>
                </a:lnTo>
                <a:lnTo>
                  <a:pt x="1689652" y="552977"/>
                </a:lnTo>
                <a:lnTo>
                  <a:pt x="0" y="55297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55892" y="9258300"/>
            <a:ext cx="2464050" cy="806416"/>
          </a:xfrm>
          <a:custGeom>
            <a:avLst/>
            <a:gdLst/>
            <a:ahLst/>
            <a:cxnLst/>
            <a:rect r="r" b="b" t="t" l="l"/>
            <a:pathLst>
              <a:path h="806416" w="2464050">
                <a:moveTo>
                  <a:pt x="0" y="0"/>
                </a:moveTo>
                <a:lnTo>
                  <a:pt x="2464050" y="0"/>
                </a:lnTo>
                <a:lnTo>
                  <a:pt x="2464050" y="806416"/>
                </a:lnTo>
                <a:lnTo>
                  <a:pt x="0" y="80641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55892" y="8131892"/>
            <a:ext cx="2814719" cy="921181"/>
          </a:xfrm>
          <a:custGeom>
            <a:avLst/>
            <a:gdLst/>
            <a:ahLst/>
            <a:cxnLst/>
            <a:rect r="r" b="b" t="t" l="l"/>
            <a:pathLst>
              <a:path h="921181" w="2814719">
                <a:moveTo>
                  <a:pt x="0" y="0"/>
                </a:moveTo>
                <a:lnTo>
                  <a:pt x="2814719" y="0"/>
                </a:lnTo>
                <a:lnTo>
                  <a:pt x="2814719" y="921181"/>
                </a:lnTo>
                <a:lnTo>
                  <a:pt x="0" y="92118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649896" y="2609168"/>
            <a:ext cx="13662384" cy="7677832"/>
          </a:xfrm>
          <a:custGeom>
            <a:avLst/>
            <a:gdLst/>
            <a:ahLst/>
            <a:cxnLst/>
            <a:rect r="r" b="b" t="t" l="l"/>
            <a:pathLst>
              <a:path h="7677832" w="13662384">
                <a:moveTo>
                  <a:pt x="0" y="0"/>
                </a:moveTo>
                <a:lnTo>
                  <a:pt x="13662384" y="0"/>
                </a:lnTo>
                <a:lnTo>
                  <a:pt x="13662384" y="7677832"/>
                </a:lnTo>
                <a:lnTo>
                  <a:pt x="0" y="767783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366736" y="336550"/>
            <a:ext cx="9747885" cy="1152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74"/>
              </a:lnSpc>
              <a:spcBef>
                <a:spcPct val="0"/>
              </a:spcBef>
            </a:pPr>
            <a:r>
              <a:rPr lang="en-US" sz="7500" spc="-202">
                <a:solidFill>
                  <a:srgbClr val="000000"/>
                </a:solidFill>
                <a:latin typeface="Poppins Ultra-Bold"/>
              </a:rPr>
              <a:t>3. Host Performance: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93358" y="1500380"/>
            <a:ext cx="18094642" cy="1031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55"/>
              </a:lnSpc>
              <a:spcBef>
                <a:spcPct val="0"/>
              </a:spcBef>
            </a:pPr>
            <a:r>
              <a:rPr lang="en-US" sz="3500" spc="-94">
                <a:solidFill>
                  <a:srgbClr val="000000"/>
                </a:solidFill>
                <a:latin typeface="Poppins"/>
              </a:rPr>
              <a:t> Evaluate host characteristics, including superhost status, </a:t>
            </a:r>
            <a:r>
              <a:rPr lang="en-US" sz="3500" spc="-94">
                <a:solidFill>
                  <a:srgbClr val="118DFF"/>
                </a:solidFill>
                <a:latin typeface="Poppins"/>
              </a:rPr>
              <a:t>response times</a:t>
            </a:r>
            <a:r>
              <a:rPr lang="en-US" sz="3500" spc="-94">
                <a:solidFill>
                  <a:srgbClr val="000000"/>
                </a:solidFill>
                <a:latin typeface="Poppins"/>
              </a:rPr>
              <a:t>, and verification methods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366736" y="3445098"/>
            <a:ext cx="13555923" cy="6603481"/>
          </a:xfrm>
          <a:custGeom>
            <a:avLst/>
            <a:gdLst/>
            <a:ahLst/>
            <a:cxnLst/>
            <a:rect r="r" b="b" t="t" l="l"/>
            <a:pathLst>
              <a:path h="6603481" w="13555923">
                <a:moveTo>
                  <a:pt x="0" y="0"/>
                </a:moveTo>
                <a:lnTo>
                  <a:pt x="13555923" y="0"/>
                </a:lnTo>
                <a:lnTo>
                  <a:pt x="13555923" y="6603481"/>
                </a:lnTo>
                <a:lnTo>
                  <a:pt x="0" y="66034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496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2531620"/>
            <a:ext cx="2702509" cy="6876919"/>
          </a:xfrm>
          <a:custGeom>
            <a:avLst/>
            <a:gdLst/>
            <a:ahLst/>
            <a:cxnLst/>
            <a:rect r="r" b="b" t="t" l="l"/>
            <a:pathLst>
              <a:path h="6876919" w="2702509">
                <a:moveTo>
                  <a:pt x="0" y="0"/>
                </a:moveTo>
                <a:lnTo>
                  <a:pt x="2702509" y="0"/>
                </a:lnTo>
                <a:lnTo>
                  <a:pt x="2702509" y="6876919"/>
                </a:lnTo>
                <a:lnTo>
                  <a:pt x="0" y="687691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366736" y="336550"/>
            <a:ext cx="9747885" cy="1152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74"/>
              </a:lnSpc>
              <a:spcBef>
                <a:spcPct val="0"/>
              </a:spcBef>
            </a:pPr>
            <a:r>
              <a:rPr lang="en-US" sz="7500" spc="-202">
                <a:solidFill>
                  <a:srgbClr val="000000"/>
                </a:solidFill>
                <a:latin typeface="Poppins Ultra-Bold"/>
              </a:rPr>
              <a:t>3. Host Performance: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93358" y="1500380"/>
            <a:ext cx="18094642" cy="1031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55"/>
              </a:lnSpc>
              <a:spcBef>
                <a:spcPct val="0"/>
              </a:spcBef>
            </a:pPr>
            <a:r>
              <a:rPr lang="en-US" sz="3500" spc="-94">
                <a:solidFill>
                  <a:srgbClr val="000000"/>
                </a:solidFill>
                <a:latin typeface="Poppins"/>
              </a:rPr>
              <a:t> Evaluate host characteristics, including superhost status, response times, and </a:t>
            </a:r>
            <a:r>
              <a:rPr lang="en-US" sz="3500" spc="-94">
                <a:solidFill>
                  <a:srgbClr val="E66C37"/>
                </a:solidFill>
                <a:latin typeface="Poppins"/>
              </a:rPr>
              <a:t>verification methods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458668" y="2582151"/>
            <a:ext cx="14829332" cy="7704849"/>
          </a:xfrm>
          <a:custGeom>
            <a:avLst/>
            <a:gdLst/>
            <a:ahLst/>
            <a:cxnLst/>
            <a:rect r="r" b="b" t="t" l="l"/>
            <a:pathLst>
              <a:path h="7704849" w="14829332">
                <a:moveTo>
                  <a:pt x="0" y="0"/>
                </a:moveTo>
                <a:lnTo>
                  <a:pt x="14829332" y="0"/>
                </a:lnTo>
                <a:lnTo>
                  <a:pt x="14829332" y="7704849"/>
                </a:lnTo>
                <a:lnTo>
                  <a:pt x="0" y="77048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97819" y="2396419"/>
            <a:ext cx="2660849" cy="7890581"/>
          </a:xfrm>
          <a:custGeom>
            <a:avLst/>
            <a:gdLst/>
            <a:ahLst/>
            <a:cxnLst/>
            <a:rect r="r" b="b" t="t" l="l"/>
            <a:pathLst>
              <a:path h="7890581" w="2660849">
                <a:moveTo>
                  <a:pt x="0" y="0"/>
                </a:moveTo>
                <a:lnTo>
                  <a:pt x="2660849" y="0"/>
                </a:lnTo>
                <a:lnTo>
                  <a:pt x="2660849" y="7890581"/>
                </a:lnTo>
                <a:lnTo>
                  <a:pt x="0" y="78905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366736" y="336550"/>
            <a:ext cx="9747885" cy="1152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74"/>
              </a:lnSpc>
              <a:spcBef>
                <a:spcPct val="0"/>
              </a:spcBef>
            </a:pPr>
            <a:r>
              <a:rPr lang="en-US" sz="7500" spc="-202">
                <a:solidFill>
                  <a:srgbClr val="000000"/>
                </a:solidFill>
                <a:latin typeface="Poppins Ultra-Bold"/>
              </a:rPr>
              <a:t>3. Host Performance: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61251" y="1470025"/>
            <a:ext cx="16558856" cy="626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19"/>
              </a:lnSpc>
              <a:spcBef>
                <a:spcPct val="0"/>
              </a:spcBef>
            </a:pPr>
            <a:r>
              <a:rPr lang="en-US" sz="3999" spc="-107">
                <a:solidFill>
                  <a:srgbClr val="000000"/>
                </a:solidFill>
                <a:latin typeface="Poppins"/>
              </a:rPr>
              <a:t>Explore correlations between host attributes and listing performance.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031756" y="2195411"/>
            <a:ext cx="14256244" cy="8091589"/>
          </a:xfrm>
          <a:custGeom>
            <a:avLst/>
            <a:gdLst/>
            <a:ahLst/>
            <a:cxnLst/>
            <a:rect r="r" b="b" t="t" l="l"/>
            <a:pathLst>
              <a:path h="8091589" w="14256244">
                <a:moveTo>
                  <a:pt x="0" y="0"/>
                </a:moveTo>
                <a:lnTo>
                  <a:pt x="14256244" y="0"/>
                </a:lnTo>
                <a:lnTo>
                  <a:pt x="14256244" y="8091589"/>
                </a:lnTo>
                <a:lnTo>
                  <a:pt x="0" y="80915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2286248"/>
            <a:ext cx="2422583" cy="7702713"/>
          </a:xfrm>
          <a:custGeom>
            <a:avLst/>
            <a:gdLst/>
            <a:ahLst/>
            <a:cxnLst/>
            <a:rect r="r" b="b" t="t" l="l"/>
            <a:pathLst>
              <a:path h="7702713" w="2422583">
                <a:moveTo>
                  <a:pt x="0" y="0"/>
                </a:moveTo>
                <a:lnTo>
                  <a:pt x="2422583" y="0"/>
                </a:lnTo>
                <a:lnTo>
                  <a:pt x="2422583" y="7702713"/>
                </a:lnTo>
                <a:lnTo>
                  <a:pt x="0" y="77027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194078" y="336550"/>
            <a:ext cx="16093203" cy="9903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32"/>
              </a:lnSpc>
              <a:spcBef>
                <a:spcPct val="0"/>
              </a:spcBef>
            </a:pPr>
            <a:r>
              <a:rPr lang="en-US" sz="6400" spc="-172">
                <a:solidFill>
                  <a:srgbClr val="000000"/>
                </a:solidFill>
                <a:latin typeface="Poppins Ultra-Bold"/>
              </a:rPr>
              <a:t>4. Review Scores and Guest Satisfaction: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44349" y="1470025"/>
            <a:ext cx="16992659" cy="626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19"/>
              </a:lnSpc>
              <a:spcBef>
                <a:spcPct val="0"/>
              </a:spcBef>
            </a:pPr>
            <a:r>
              <a:rPr lang="en-US" sz="3999" spc="-107">
                <a:solidFill>
                  <a:srgbClr val="000000"/>
                </a:solidFill>
                <a:latin typeface="Poppins"/>
              </a:rPr>
              <a:t>Examine review scores and their impact on overall listing performance.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729271" y="2689608"/>
            <a:ext cx="13558729" cy="7597392"/>
          </a:xfrm>
          <a:custGeom>
            <a:avLst/>
            <a:gdLst/>
            <a:ahLst/>
            <a:cxnLst/>
            <a:rect r="r" b="b" t="t" l="l"/>
            <a:pathLst>
              <a:path h="7597392" w="13558729">
                <a:moveTo>
                  <a:pt x="0" y="0"/>
                </a:moveTo>
                <a:lnTo>
                  <a:pt x="13558729" y="0"/>
                </a:lnTo>
                <a:lnTo>
                  <a:pt x="13558729" y="7597392"/>
                </a:lnTo>
                <a:lnTo>
                  <a:pt x="0" y="75973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06483" y="2129720"/>
            <a:ext cx="2564859" cy="8157280"/>
          </a:xfrm>
          <a:custGeom>
            <a:avLst/>
            <a:gdLst/>
            <a:ahLst/>
            <a:cxnLst/>
            <a:rect r="r" b="b" t="t" l="l"/>
            <a:pathLst>
              <a:path h="8157280" w="2564859">
                <a:moveTo>
                  <a:pt x="0" y="0"/>
                </a:moveTo>
                <a:lnTo>
                  <a:pt x="2564859" y="0"/>
                </a:lnTo>
                <a:lnTo>
                  <a:pt x="2564859" y="8157280"/>
                </a:lnTo>
                <a:lnTo>
                  <a:pt x="0" y="81572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194078" y="336550"/>
            <a:ext cx="16093203" cy="9903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32"/>
              </a:lnSpc>
              <a:spcBef>
                <a:spcPct val="0"/>
              </a:spcBef>
            </a:pPr>
            <a:r>
              <a:rPr lang="en-US" sz="6400" spc="-172">
                <a:solidFill>
                  <a:srgbClr val="000000"/>
                </a:solidFill>
                <a:latin typeface="Poppins Ultra-Bold"/>
              </a:rPr>
              <a:t>4. Review Scores and Guest Satisfaction: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1307846"/>
            <a:ext cx="16315016" cy="626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19"/>
              </a:lnSpc>
              <a:spcBef>
                <a:spcPct val="0"/>
              </a:spcBef>
            </a:pPr>
            <a:r>
              <a:rPr lang="en-US" sz="3999" spc="-107">
                <a:solidFill>
                  <a:srgbClr val="000000"/>
                </a:solidFill>
                <a:latin typeface="Poppins"/>
              </a:rPr>
              <a:t>Identify areas for improvement based on specific review categories.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221303" y="2340002"/>
            <a:ext cx="13642100" cy="7659269"/>
          </a:xfrm>
          <a:custGeom>
            <a:avLst/>
            <a:gdLst/>
            <a:ahLst/>
            <a:cxnLst/>
            <a:rect r="r" b="b" t="t" l="l"/>
            <a:pathLst>
              <a:path h="7659269" w="13642100">
                <a:moveTo>
                  <a:pt x="0" y="0"/>
                </a:moveTo>
                <a:lnTo>
                  <a:pt x="13642100" y="0"/>
                </a:lnTo>
                <a:lnTo>
                  <a:pt x="13642100" y="7659269"/>
                </a:lnTo>
                <a:lnTo>
                  <a:pt x="0" y="765926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2711828"/>
            <a:ext cx="2659853" cy="6915617"/>
          </a:xfrm>
          <a:custGeom>
            <a:avLst/>
            <a:gdLst/>
            <a:ahLst/>
            <a:cxnLst/>
            <a:rect r="r" b="b" t="t" l="l"/>
            <a:pathLst>
              <a:path h="6915617" w="2659853">
                <a:moveTo>
                  <a:pt x="0" y="0"/>
                </a:moveTo>
                <a:lnTo>
                  <a:pt x="2659853" y="0"/>
                </a:lnTo>
                <a:lnTo>
                  <a:pt x="2659853" y="6915617"/>
                </a:lnTo>
                <a:lnTo>
                  <a:pt x="0" y="691561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952000" y="336550"/>
            <a:ext cx="14577358" cy="9903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32"/>
              </a:lnSpc>
              <a:spcBef>
                <a:spcPct val="0"/>
              </a:spcBef>
            </a:pPr>
            <a:r>
              <a:rPr lang="en-US" sz="6400" spc="-172">
                <a:solidFill>
                  <a:srgbClr val="000000"/>
                </a:solidFill>
                <a:latin typeface="Poppins Ultra-Bold"/>
              </a:rPr>
              <a:t>5. Property Type and Room Analysis: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291031" y="1307846"/>
            <a:ext cx="13790355" cy="626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19"/>
              </a:lnSpc>
              <a:spcBef>
                <a:spcPct val="0"/>
              </a:spcBef>
            </a:pPr>
            <a:r>
              <a:rPr lang="en-US" sz="3999" spc="-107">
                <a:solidFill>
                  <a:srgbClr val="000000"/>
                </a:solidFill>
                <a:latin typeface="Poppins"/>
              </a:rPr>
              <a:t>Analyze the distribution of property types and room types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629328" y="3034282"/>
            <a:ext cx="13658672" cy="7252718"/>
          </a:xfrm>
          <a:custGeom>
            <a:avLst/>
            <a:gdLst/>
            <a:ahLst/>
            <a:cxnLst/>
            <a:rect r="r" b="b" t="t" l="l"/>
            <a:pathLst>
              <a:path h="7252718" w="13658672">
                <a:moveTo>
                  <a:pt x="0" y="0"/>
                </a:moveTo>
                <a:lnTo>
                  <a:pt x="13658672" y="0"/>
                </a:lnTo>
                <a:lnTo>
                  <a:pt x="13658672" y="7252718"/>
                </a:lnTo>
                <a:lnTo>
                  <a:pt x="0" y="72527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2355596"/>
            <a:ext cx="2953764" cy="7931404"/>
          </a:xfrm>
          <a:custGeom>
            <a:avLst/>
            <a:gdLst/>
            <a:ahLst/>
            <a:cxnLst/>
            <a:rect r="r" b="b" t="t" l="l"/>
            <a:pathLst>
              <a:path h="7931404" w="2953764">
                <a:moveTo>
                  <a:pt x="0" y="0"/>
                </a:moveTo>
                <a:lnTo>
                  <a:pt x="2953764" y="0"/>
                </a:lnTo>
                <a:lnTo>
                  <a:pt x="2953764" y="7931404"/>
                </a:lnTo>
                <a:lnTo>
                  <a:pt x="0" y="79314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952000" y="336550"/>
            <a:ext cx="14577358" cy="9903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32"/>
              </a:lnSpc>
              <a:spcBef>
                <a:spcPct val="0"/>
              </a:spcBef>
            </a:pPr>
            <a:r>
              <a:rPr lang="en-US" sz="6400" spc="-172">
                <a:solidFill>
                  <a:srgbClr val="000000"/>
                </a:solidFill>
                <a:latin typeface="Poppins Ultra-Bold"/>
              </a:rPr>
              <a:t>5. Property Type and Room Analysis: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291031" y="1307846"/>
            <a:ext cx="13790355" cy="626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19"/>
              </a:lnSpc>
              <a:spcBef>
                <a:spcPct val="0"/>
              </a:spcBef>
            </a:pPr>
            <a:r>
              <a:rPr lang="en-US" sz="3999" spc="-107">
                <a:solidFill>
                  <a:srgbClr val="000000"/>
                </a:solidFill>
                <a:latin typeface="Poppins"/>
              </a:rPr>
              <a:t>Analyze the distribution of property types and room types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40206" y="4069615"/>
            <a:ext cx="8131050" cy="2954124"/>
          </a:xfrm>
          <a:custGeom>
            <a:avLst/>
            <a:gdLst/>
            <a:ahLst/>
            <a:cxnLst/>
            <a:rect r="r" b="b" t="t" l="l"/>
            <a:pathLst>
              <a:path h="2954124" w="8131050">
                <a:moveTo>
                  <a:pt x="0" y="0"/>
                </a:moveTo>
                <a:lnTo>
                  <a:pt x="8131049" y="0"/>
                </a:lnTo>
                <a:lnTo>
                  <a:pt x="8131049" y="2954124"/>
                </a:lnTo>
                <a:lnTo>
                  <a:pt x="0" y="29541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938" t="-7227" r="-2625" b="-433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498874" y="4069615"/>
            <a:ext cx="8610651" cy="3236517"/>
          </a:xfrm>
          <a:custGeom>
            <a:avLst/>
            <a:gdLst/>
            <a:ahLst/>
            <a:cxnLst/>
            <a:rect r="r" b="b" t="t" l="l"/>
            <a:pathLst>
              <a:path h="3236517" w="8610651">
                <a:moveTo>
                  <a:pt x="0" y="0"/>
                </a:moveTo>
                <a:lnTo>
                  <a:pt x="8610651" y="0"/>
                </a:lnTo>
                <a:lnTo>
                  <a:pt x="8610651" y="3236518"/>
                </a:lnTo>
                <a:lnTo>
                  <a:pt x="0" y="323651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215" t="-5277" r="-2231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73317" y="7023739"/>
            <a:ext cx="8664827" cy="2974886"/>
          </a:xfrm>
          <a:custGeom>
            <a:avLst/>
            <a:gdLst/>
            <a:ahLst/>
            <a:cxnLst/>
            <a:rect r="r" b="b" t="t" l="l"/>
            <a:pathLst>
              <a:path h="2974886" w="8664827">
                <a:moveTo>
                  <a:pt x="0" y="0"/>
                </a:moveTo>
                <a:lnTo>
                  <a:pt x="8664827" y="0"/>
                </a:lnTo>
                <a:lnTo>
                  <a:pt x="8664827" y="2974886"/>
                </a:lnTo>
                <a:lnTo>
                  <a:pt x="0" y="297488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837" t="-5023" r="-1837" b="-4306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423304" y="7136219"/>
            <a:ext cx="8761791" cy="3150781"/>
          </a:xfrm>
          <a:custGeom>
            <a:avLst/>
            <a:gdLst/>
            <a:ahLst/>
            <a:cxnLst/>
            <a:rect r="r" b="b" t="t" l="l"/>
            <a:pathLst>
              <a:path h="3150781" w="8761791">
                <a:moveTo>
                  <a:pt x="0" y="0"/>
                </a:moveTo>
                <a:lnTo>
                  <a:pt x="8761791" y="0"/>
                </a:lnTo>
                <a:lnTo>
                  <a:pt x="8761791" y="3150781"/>
                </a:lnTo>
                <a:lnTo>
                  <a:pt x="0" y="315078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325" t="-6757" r="-1705" b="-1355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276612" y="1009650"/>
            <a:ext cx="7734776" cy="13242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23"/>
              </a:lnSpc>
              <a:spcBef>
                <a:spcPct val="0"/>
              </a:spcBef>
            </a:pPr>
            <a:r>
              <a:rPr lang="en-US" sz="8604" spc="-232">
                <a:solidFill>
                  <a:srgbClr val="000000"/>
                </a:solidFill>
                <a:latin typeface="Poppins Ultra-Bold"/>
              </a:rPr>
              <a:t>Cleaning Data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145351" y="2314871"/>
            <a:ext cx="5997297" cy="626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19"/>
              </a:lnSpc>
              <a:spcBef>
                <a:spcPct val="0"/>
              </a:spcBef>
            </a:pPr>
            <a:r>
              <a:rPr lang="en-US" sz="3999" spc="-107">
                <a:solidFill>
                  <a:srgbClr val="000000"/>
                </a:solidFill>
                <a:latin typeface="Poppins"/>
              </a:rPr>
              <a:t>1- Delete empty columns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888075" y="2249792"/>
            <a:ext cx="14399925" cy="8037208"/>
          </a:xfrm>
          <a:custGeom>
            <a:avLst/>
            <a:gdLst/>
            <a:ahLst/>
            <a:cxnLst/>
            <a:rect r="r" b="b" t="t" l="l"/>
            <a:pathLst>
              <a:path h="8037208" w="14399925">
                <a:moveTo>
                  <a:pt x="0" y="0"/>
                </a:moveTo>
                <a:lnTo>
                  <a:pt x="14399925" y="0"/>
                </a:lnTo>
                <a:lnTo>
                  <a:pt x="14399925" y="8037208"/>
                </a:lnTo>
                <a:lnTo>
                  <a:pt x="0" y="80372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872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98176" y="2249792"/>
            <a:ext cx="3088594" cy="7883288"/>
          </a:xfrm>
          <a:custGeom>
            <a:avLst/>
            <a:gdLst/>
            <a:ahLst/>
            <a:cxnLst/>
            <a:rect r="r" b="b" t="t" l="l"/>
            <a:pathLst>
              <a:path h="7883288" w="3088594">
                <a:moveTo>
                  <a:pt x="0" y="0"/>
                </a:moveTo>
                <a:lnTo>
                  <a:pt x="3088594" y="0"/>
                </a:lnTo>
                <a:lnTo>
                  <a:pt x="3088594" y="7883288"/>
                </a:lnTo>
                <a:lnTo>
                  <a:pt x="0" y="78832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1952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952000" y="336550"/>
            <a:ext cx="14577358" cy="9903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32"/>
              </a:lnSpc>
              <a:spcBef>
                <a:spcPct val="0"/>
              </a:spcBef>
            </a:pPr>
            <a:r>
              <a:rPr lang="en-US" sz="6400" spc="-172">
                <a:solidFill>
                  <a:srgbClr val="000000"/>
                </a:solidFill>
                <a:latin typeface="Poppins Ultra-Bold"/>
              </a:rPr>
              <a:t>5. Property Type and Room Analysis: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171694" y="1307846"/>
            <a:ext cx="16029027" cy="626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19"/>
              </a:lnSpc>
              <a:spcBef>
                <a:spcPct val="0"/>
              </a:spcBef>
            </a:pPr>
            <a:r>
              <a:rPr lang="en-US" sz="3999" spc="-107">
                <a:solidFill>
                  <a:srgbClr val="000000"/>
                </a:solidFill>
                <a:latin typeface="Poppins"/>
              </a:rPr>
              <a:t>Explore trends in the popularity of specific accommodation setups.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063192" y="4548187"/>
            <a:ext cx="8161615" cy="15765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525"/>
              </a:lnSpc>
              <a:spcBef>
                <a:spcPct val="0"/>
              </a:spcBef>
            </a:pPr>
            <a:r>
              <a:rPr lang="en-US" sz="10199" spc="-275">
                <a:solidFill>
                  <a:srgbClr val="000000"/>
                </a:solidFill>
                <a:latin typeface="Poppins Ultra-Bold"/>
              </a:rPr>
              <a:t>THANK YOU !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535643" y="5780691"/>
            <a:ext cx="8752357" cy="3477609"/>
          </a:xfrm>
          <a:custGeom>
            <a:avLst/>
            <a:gdLst/>
            <a:ahLst/>
            <a:cxnLst/>
            <a:rect r="r" b="b" t="t" l="l"/>
            <a:pathLst>
              <a:path h="3477609" w="8752357">
                <a:moveTo>
                  <a:pt x="0" y="0"/>
                </a:moveTo>
                <a:lnTo>
                  <a:pt x="8752357" y="0"/>
                </a:lnTo>
                <a:lnTo>
                  <a:pt x="8752357" y="3477609"/>
                </a:lnTo>
                <a:lnTo>
                  <a:pt x="0" y="347760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939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594" y="5780691"/>
            <a:ext cx="9533048" cy="3477609"/>
          </a:xfrm>
          <a:custGeom>
            <a:avLst/>
            <a:gdLst/>
            <a:ahLst/>
            <a:cxnLst/>
            <a:rect r="r" b="b" t="t" l="l"/>
            <a:pathLst>
              <a:path h="3477609" w="9533048">
                <a:moveTo>
                  <a:pt x="0" y="0"/>
                </a:moveTo>
                <a:lnTo>
                  <a:pt x="9533049" y="0"/>
                </a:lnTo>
                <a:lnTo>
                  <a:pt x="9533049" y="3477609"/>
                </a:lnTo>
                <a:lnTo>
                  <a:pt x="0" y="347760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4458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539963" y="3294904"/>
            <a:ext cx="3204758" cy="2192615"/>
          </a:xfrm>
          <a:custGeom>
            <a:avLst/>
            <a:gdLst/>
            <a:ahLst/>
            <a:cxnLst/>
            <a:rect r="r" b="b" t="t" l="l"/>
            <a:pathLst>
              <a:path h="2192615" w="3204758">
                <a:moveTo>
                  <a:pt x="0" y="0"/>
                </a:moveTo>
                <a:lnTo>
                  <a:pt x="3204758" y="0"/>
                </a:lnTo>
                <a:lnTo>
                  <a:pt x="3204758" y="2192615"/>
                </a:lnTo>
                <a:lnTo>
                  <a:pt x="0" y="219261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20" r="-1801" b="-21452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669922" y="3294904"/>
            <a:ext cx="3242295" cy="2192615"/>
          </a:xfrm>
          <a:custGeom>
            <a:avLst/>
            <a:gdLst/>
            <a:ahLst/>
            <a:cxnLst/>
            <a:rect r="r" b="b" t="t" l="l"/>
            <a:pathLst>
              <a:path h="2192615" w="3242295">
                <a:moveTo>
                  <a:pt x="0" y="0"/>
                </a:moveTo>
                <a:lnTo>
                  <a:pt x="3242295" y="0"/>
                </a:lnTo>
                <a:lnTo>
                  <a:pt x="3242295" y="2192615"/>
                </a:lnTo>
                <a:lnTo>
                  <a:pt x="0" y="219261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-7476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945333" y="3294904"/>
            <a:ext cx="2580381" cy="922486"/>
          </a:xfrm>
          <a:custGeom>
            <a:avLst/>
            <a:gdLst/>
            <a:ahLst/>
            <a:cxnLst/>
            <a:rect r="r" b="b" t="t" l="l"/>
            <a:pathLst>
              <a:path h="922486" w="2580381">
                <a:moveTo>
                  <a:pt x="0" y="0"/>
                </a:moveTo>
                <a:lnTo>
                  <a:pt x="2580381" y="0"/>
                </a:lnTo>
                <a:lnTo>
                  <a:pt x="2580381" y="922487"/>
                </a:lnTo>
                <a:lnTo>
                  <a:pt x="0" y="92248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276612" y="1009650"/>
            <a:ext cx="7734776" cy="13242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23"/>
              </a:lnSpc>
              <a:spcBef>
                <a:spcPct val="0"/>
              </a:spcBef>
            </a:pPr>
            <a:r>
              <a:rPr lang="en-US" sz="8604" spc="-232">
                <a:solidFill>
                  <a:srgbClr val="000000"/>
                </a:solidFill>
                <a:latin typeface="Poppins Ultra-Bold"/>
              </a:rPr>
              <a:t>Cleaning Data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951018" y="2314871"/>
            <a:ext cx="4385965" cy="626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19"/>
              </a:lnSpc>
              <a:spcBef>
                <a:spcPct val="0"/>
              </a:spcBef>
            </a:pPr>
            <a:r>
              <a:rPr lang="en-US" sz="3999" spc="-107">
                <a:solidFill>
                  <a:srgbClr val="000000"/>
                </a:solidFill>
                <a:latin typeface="Poppins"/>
              </a:rPr>
              <a:t>2- Replace Values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367693" y="9447625"/>
            <a:ext cx="2802851" cy="630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27"/>
              </a:lnSpc>
              <a:spcBef>
                <a:spcPct val="0"/>
              </a:spcBef>
            </a:pPr>
            <a:r>
              <a:rPr lang="en-US" sz="4095" spc="-110">
                <a:solidFill>
                  <a:srgbClr val="000000"/>
                </a:solidFill>
                <a:latin typeface="Poppins Ultra-Bold"/>
              </a:rPr>
              <a:t>null values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291069" y="9447625"/>
            <a:ext cx="3618379" cy="630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27"/>
              </a:lnSpc>
              <a:spcBef>
                <a:spcPct val="0"/>
              </a:spcBef>
            </a:pPr>
            <a:r>
              <a:rPr lang="en-US" sz="4095" spc="-110">
                <a:solidFill>
                  <a:srgbClr val="000000"/>
                </a:solidFill>
                <a:latin typeface="Poppins Ultra-Bold"/>
              </a:rPr>
              <a:t>empty strings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471645" y="2859871"/>
            <a:ext cx="11903032" cy="7151187"/>
          </a:xfrm>
          <a:custGeom>
            <a:avLst/>
            <a:gdLst/>
            <a:ahLst/>
            <a:cxnLst/>
            <a:rect r="r" b="b" t="t" l="l"/>
            <a:pathLst>
              <a:path h="7151187" w="11903032">
                <a:moveTo>
                  <a:pt x="0" y="0"/>
                </a:moveTo>
                <a:lnTo>
                  <a:pt x="11903031" y="0"/>
                </a:lnTo>
                <a:lnTo>
                  <a:pt x="11903031" y="7151187"/>
                </a:lnTo>
                <a:lnTo>
                  <a:pt x="0" y="71511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63809" y="2454821"/>
            <a:ext cx="2239278" cy="7556237"/>
          </a:xfrm>
          <a:custGeom>
            <a:avLst/>
            <a:gdLst/>
            <a:ahLst/>
            <a:cxnLst/>
            <a:rect r="r" b="b" t="t" l="l"/>
            <a:pathLst>
              <a:path h="7556237" w="2239278">
                <a:moveTo>
                  <a:pt x="0" y="0"/>
                </a:moveTo>
                <a:lnTo>
                  <a:pt x="2239278" y="0"/>
                </a:lnTo>
                <a:lnTo>
                  <a:pt x="2239278" y="7556237"/>
                </a:lnTo>
                <a:lnTo>
                  <a:pt x="0" y="755623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70811" y="4900419"/>
            <a:ext cx="1485496" cy="486162"/>
          </a:xfrm>
          <a:custGeom>
            <a:avLst/>
            <a:gdLst/>
            <a:ahLst/>
            <a:cxnLst/>
            <a:rect r="r" b="b" t="t" l="l"/>
            <a:pathLst>
              <a:path h="486162" w="1485496">
                <a:moveTo>
                  <a:pt x="0" y="0"/>
                </a:moveTo>
                <a:lnTo>
                  <a:pt x="1485496" y="0"/>
                </a:lnTo>
                <a:lnTo>
                  <a:pt x="1485496" y="486162"/>
                </a:lnTo>
                <a:lnTo>
                  <a:pt x="0" y="4861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583448" y="357039"/>
            <a:ext cx="13121105" cy="13242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23"/>
              </a:lnSpc>
              <a:spcBef>
                <a:spcPct val="0"/>
              </a:spcBef>
            </a:pPr>
            <a:r>
              <a:rPr lang="en-US" sz="8604" spc="-232">
                <a:solidFill>
                  <a:srgbClr val="000000"/>
                </a:solidFill>
                <a:latin typeface="Poppins Ultra-Bold"/>
              </a:rPr>
              <a:t>1. Geographical Insights: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0" y="1662261"/>
            <a:ext cx="18288000" cy="1197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19"/>
              </a:lnSpc>
              <a:spcBef>
                <a:spcPct val="0"/>
              </a:spcBef>
            </a:pPr>
            <a:r>
              <a:rPr lang="en-US" sz="3999" spc="-107">
                <a:solidFill>
                  <a:srgbClr val="000000"/>
                </a:solidFill>
                <a:latin typeface="Poppins"/>
              </a:rPr>
              <a:t>Visualize the distribution of listings on a map to identify popular neighborhoods.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370811" y="9593130"/>
            <a:ext cx="2120157" cy="693870"/>
          </a:xfrm>
          <a:custGeom>
            <a:avLst/>
            <a:gdLst/>
            <a:ahLst/>
            <a:cxnLst/>
            <a:rect r="r" b="b" t="t" l="l"/>
            <a:pathLst>
              <a:path h="693870" w="2120157">
                <a:moveTo>
                  <a:pt x="0" y="0"/>
                </a:moveTo>
                <a:lnTo>
                  <a:pt x="2120158" y="0"/>
                </a:lnTo>
                <a:lnTo>
                  <a:pt x="2120158" y="693870"/>
                </a:lnTo>
                <a:lnTo>
                  <a:pt x="0" y="6938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180906" y="8893718"/>
            <a:ext cx="1485496" cy="486162"/>
          </a:xfrm>
          <a:custGeom>
            <a:avLst/>
            <a:gdLst/>
            <a:ahLst/>
            <a:cxnLst/>
            <a:rect r="r" b="b" t="t" l="l"/>
            <a:pathLst>
              <a:path h="486162" w="1485496">
                <a:moveTo>
                  <a:pt x="0" y="0"/>
                </a:moveTo>
                <a:lnTo>
                  <a:pt x="1485496" y="0"/>
                </a:lnTo>
                <a:lnTo>
                  <a:pt x="1485496" y="486162"/>
                </a:lnTo>
                <a:lnTo>
                  <a:pt x="0" y="4861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180906" y="8034531"/>
            <a:ext cx="1485496" cy="486162"/>
          </a:xfrm>
          <a:custGeom>
            <a:avLst/>
            <a:gdLst/>
            <a:ahLst/>
            <a:cxnLst/>
            <a:rect r="r" b="b" t="t" l="l"/>
            <a:pathLst>
              <a:path h="486162" w="1485496">
                <a:moveTo>
                  <a:pt x="0" y="0"/>
                </a:moveTo>
                <a:lnTo>
                  <a:pt x="1485496" y="0"/>
                </a:lnTo>
                <a:lnTo>
                  <a:pt x="1485496" y="486162"/>
                </a:lnTo>
                <a:lnTo>
                  <a:pt x="0" y="4861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075598" y="2859871"/>
            <a:ext cx="11030853" cy="7259328"/>
          </a:xfrm>
          <a:custGeom>
            <a:avLst/>
            <a:gdLst/>
            <a:ahLst/>
            <a:cxnLst/>
            <a:rect r="r" b="b" t="t" l="l"/>
            <a:pathLst>
              <a:path h="7259328" w="11030853">
                <a:moveTo>
                  <a:pt x="0" y="0"/>
                </a:moveTo>
                <a:lnTo>
                  <a:pt x="11030852" y="0"/>
                </a:lnTo>
                <a:lnTo>
                  <a:pt x="11030852" y="7259328"/>
                </a:lnTo>
                <a:lnTo>
                  <a:pt x="0" y="72593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87562" y="2479160"/>
            <a:ext cx="2568531" cy="7640039"/>
          </a:xfrm>
          <a:custGeom>
            <a:avLst/>
            <a:gdLst/>
            <a:ahLst/>
            <a:cxnLst/>
            <a:rect r="r" b="b" t="t" l="l"/>
            <a:pathLst>
              <a:path h="7640039" w="2568531">
                <a:moveTo>
                  <a:pt x="0" y="0"/>
                </a:moveTo>
                <a:lnTo>
                  <a:pt x="2568532" y="0"/>
                </a:lnTo>
                <a:lnTo>
                  <a:pt x="2568532" y="7640039"/>
                </a:lnTo>
                <a:lnTo>
                  <a:pt x="0" y="76400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583448" y="357039"/>
            <a:ext cx="13121105" cy="13242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23"/>
              </a:lnSpc>
              <a:spcBef>
                <a:spcPct val="0"/>
              </a:spcBef>
            </a:pPr>
            <a:r>
              <a:rPr lang="en-US" sz="8604" spc="-232">
                <a:solidFill>
                  <a:srgbClr val="000000"/>
                </a:solidFill>
                <a:latin typeface="Poppins Ultra-Bold"/>
              </a:rPr>
              <a:t>1. Geographical Insights: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0" y="1662261"/>
            <a:ext cx="18288000" cy="1197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19"/>
              </a:lnSpc>
              <a:spcBef>
                <a:spcPct val="0"/>
              </a:spcBef>
            </a:pPr>
            <a:r>
              <a:rPr lang="en-US" sz="3999" spc="-107">
                <a:solidFill>
                  <a:srgbClr val="000000"/>
                </a:solidFill>
                <a:latin typeface="Poppins"/>
              </a:rPr>
              <a:t>Visualize the distribution of listings on a map to identify popular neighborhoods.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618321" y="5143500"/>
            <a:ext cx="1485496" cy="486162"/>
          </a:xfrm>
          <a:custGeom>
            <a:avLst/>
            <a:gdLst/>
            <a:ahLst/>
            <a:cxnLst/>
            <a:rect r="r" b="b" t="t" l="l"/>
            <a:pathLst>
              <a:path h="486162" w="1485496">
                <a:moveTo>
                  <a:pt x="0" y="0"/>
                </a:moveTo>
                <a:lnTo>
                  <a:pt x="1485496" y="0"/>
                </a:lnTo>
                <a:lnTo>
                  <a:pt x="1485496" y="486162"/>
                </a:lnTo>
                <a:lnTo>
                  <a:pt x="0" y="4861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87562" y="9629775"/>
            <a:ext cx="1607432" cy="526068"/>
          </a:xfrm>
          <a:custGeom>
            <a:avLst/>
            <a:gdLst/>
            <a:ahLst/>
            <a:cxnLst/>
            <a:rect r="r" b="b" t="t" l="l"/>
            <a:pathLst>
              <a:path h="526068" w="1607432">
                <a:moveTo>
                  <a:pt x="0" y="0"/>
                </a:moveTo>
                <a:lnTo>
                  <a:pt x="1607432" y="0"/>
                </a:lnTo>
                <a:lnTo>
                  <a:pt x="1607432" y="526068"/>
                </a:lnTo>
                <a:lnTo>
                  <a:pt x="0" y="5260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687562" y="8772138"/>
            <a:ext cx="1485496" cy="486162"/>
          </a:xfrm>
          <a:custGeom>
            <a:avLst/>
            <a:gdLst/>
            <a:ahLst/>
            <a:cxnLst/>
            <a:rect r="r" b="b" t="t" l="l"/>
            <a:pathLst>
              <a:path h="486162" w="1485496">
                <a:moveTo>
                  <a:pt x="0" y="0"/>
                </a:moveTo>
                <a:lnTo>
                  <a:pt x="1485496" y="0"/>
                </a:lnTo>
                <a:lnTo>
                  <a:pt x="1485496" y="486162"/>
                </a:lnTo>
                <a:lnTo>
                  <a:pt x="0" y="4861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618321" y="7915662"/>
            <a:ext cx="1485496" cy="486162"/>
          </a:xfrm>
          <a:custGeom>
            <a:avLst/>
            <a:gdLst/>
            <a:ahLst/>
            <a:cxnLst/>
            <a:rect r="r" b="b" t="t" l="l"/>
            <a:pathLst>
              <a:path h="486162" w="1485496">
                <a:moveTo>
                  <a:pt x="0" y="0"/>
                </a:moveTo>
                <a:lnTo>
                  <a:pt x="1485496" y="0"/>
                </a:lnTo>
                <a:lnTo>
                  <a:pt x="1485496" y="486162"/>
                </a:lnTo>
                <a:lnTo>
                  <a:pt x="0" y="4861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491871" y="2526845"/>
            <a:ext cx="12055769" cy="7628999"/>
          </a:xfrm>
          <a:custGeom>
            <a:avLst/>
            <a:gdLst/>
            <a:ahLst/>
            <a:cxnLst/>
            <a:rect r="r" b="b" t="t" l="l"/>
            <a:pathLst>
              <a:path h="7628999" w="12055769">
                <a:moveTo>
                  <a:pt x="0" y="0"/>
                </a:moveTo>
                <a:lnTo>
                  <a:pt x="12055769" y="0"/>
                </a:lnTo>
                <a:lnTo>
                  <a:pt x="12055769" y="7628998"/>
                </a:lnTo>
                <a:lnTo>
                  <a:pt x="0" y="76289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18321" y="2526845"/>
            <a:ext cx="2542449" cy="7498468"/>
          </a:xfrm>
          <a:custGeom>
            <a:avLst/>
            <a:gdLst/>
            <a:ahLst/>
            <a:cxnLst/>
            <a:rect r="r" b="b" t="t" l="l"/>
            <a:pathLst>
              <a:path h="7498468" w="2542449">
                <a:moveTo>
                  <a:pt x="0" y="0"/>
                </a:moveTo>
                <a:lnTo>
                  <a:pt x="2542450" y="0"/>
                </a:lnTo>
                <a:lnTo>
                  <a:pt x="2542450" y="7498468"/>
                </a:lnTo>
                <a:lnTo>
                  <a:pt x="0" y="749846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18321" y="5143500"/>
            <a:ext cx="1485496" cy="486162"/>
          </a:xfrm>
          <a:custGeom>
            <a:avLst/>
            <a:gdLst/>
            <a:ahLst/>
            <a:cxnLst/>
            <a:rect r="r" b="b" t="t" l="l"/>
            <a:pathLst>
              <a:path h="486162" w="1485496">
                <a:moveTo>
                  <a:pt x="0" y="0"/>
                </a:moveTo>
                <a:lnTo>
                  <a:pt x="1485496" y="0"/>
                </a:lnTo>
                <a:lnTo>
                  <a:pt x="1485496" y="486162"/>
                </a:lnTo>
                <a:lnTo>
                  <a:pt x="0" y="4861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57354" y="9499244"/>
            <a:ext cx="1607432" cy="526068"/>
          </a:xfrm>
          <a:custGeom>
            <a:avLst/>
            <a:gdLst/>
            <a:ahLst/>
            <a:cxnLst/>
            <a:rect r="r" b="b" t="t" l="l"/>
            <a:pathLst>
              <a:path h="526068" w="1607432">
                <a:moveTo>
                  <a:pt x="0" y="0"/>
                </a:moveTo>
                <a:lnTo>
                  <a:pt x="1607431" y="0"/>
                </a:lnTo>
                <a:lnTo>
                  <a:pt x="1607431" y="526069"/>
                </a:lnTo>
                <a:lnTo>
                  <a:pt x="0" y="52606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18321" y="8695982"/>
            <a:ext cx="1485496" cy="486162"/>
          </a:xfrm>
          <a:custGeom>
            <a:avLst/>
            <a:gdLst/>
            <a:ahLst/>
            <a:cxnLst/>
            <a:rect r="r" b="b" t="t" l="l"/>
            <a:pathLst>
              <a:path h="486162" w="1485496">
                <a:moveTo>
                  <a:pt x="0" y="0"/>
                </a:moveTo>
                <a:lnTo>
                  <a:pt x="1485496" y="0"/>
                </a:lnTo>
                <a:lnTo>
                  <a:pt x="1485496" y="486163"/>
                </a:lnTo>
                <a:lnTo>
                  <a:pt x="0" y="48616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18321" y="7762190"/>
            <a:ext cx="1485496" cy="486162"/>
          </a:xfrm>
          <a:custGeom>
            <a:avLst/>
            <a:gdLst/>
            <a:ahLst/>
            <a:cxnLst/>
            <a:rect r="r" b="b" t="t" l="l"/>
            <a:pathLst>
              <a:path h="486162" w="1485496">
                <a:moveTo>
                  <a:pt x="0" y="0"/>
                </a:moveTo>
                <a:lnTo>
                  <a:pt x="1485496" y="0"/>
                </a:lnTo>
                <a:lnTo>
                  <a:pt x="1485496" y="486162"/>
                </a:lnTo>
                <a:lnTo>
                  <a:pt x="0" y="4861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4627887" y="8361795"/>
            <a:ext cx="2868047" cy="896505"/>
          </a:xfrm>
          <a:custGeom>
            <a:avLst/>
            <a:gdLst/>
            <a:ahLst/>
            <a:cxnLst/>
            <a:rect r="r" b="b" t="t" l="l"/>
            <a:pathLst>
              <a:path h="896505" w="2868047">
                <a:moveTo>
                  <a:pt x="0" y="0"/>
                </a:moveTo>
                <a:lnTo>
                  <a:pt x="2868047" y="0"/>
                </a:lnTo>
                <a:lnTo>
                  <a:pt x="2868047" y="896505"/>
                </a:lnTo>
                <a:lnTo>
                  <a:pt x="0" y="89650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-26875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583448" y="357039"/>
            <a:ext cx="13121105" cy="13242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23"/>
              </a:lnSpc>
              <a:spcBef>
                <a:spcPct val="0"/>
              </a:spcBef>
            </a:pPr>
            <a:r>
              <a:rPr lang="en-US" sz="8604" spc="-232">
                <a:solidFill>
                  <a:srgbClr val="000000"/>
                </a:solidFill>
                <a:latin typeface="Poppins Ultra-Bold"/>
              </a:rPr>
              <a:t>1. Geographical Insights: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40360" y="1662261"/>
            <a:ext cx="16807280" cy="626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19"/>
              </a:lnSpc>
              <a:spcBef>
                <a:spcPct val="0"/>
              </a:spcBef>
            </a:pPr>
            <a:r>
              <a:rPr lang="en-US" sz="3999" spc="-107">
                <a:solidFill>
                  <a:srgbClr val="000000"/>
                </a:solidFill>
                <a:latin typeface="Poppins"/>
              </a:rPr>
              <a:t> Explore the geographical concentration of listings and host locations. 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426205" y="2768457"/>
            <a:ext cx="12861795" cy="7518543"/>
          </a:xfrm>
          <a:custGeom>
            <a:avLst/>
            <a:gdLst/>
            <a:ahLst/>
            <a:cxnLst/>
            <a:rect r="r" b="b" t="t" l="l"/>
            <a:pathLst>
              <a:path h="7518543" w="12861795">
                <a:moveTo>
                  <a:pt x="0" y="0"/>
                </a:moveTo>
                <a:lnTo>
                  <a:pt x="12861795" y="0"/>
                </a:lnTo>
                <a:lnTo>
                  <a:pt x="12861795" y="7518543"/>
                </a:lnTo>
                <a:lnTo>
                  <a:pt x="0" y="751854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27696" y="2297786"/>
            <a:ext cx="2915323" cy="7750010"/>
          </a:xfrm>
          <a:custGeom>
            <a:avLst/>
            <a:gdLst/>
            <a:ahLst/>
            <a:cxnLst/>
            <a:rect r="r" b="b" t="t" l="l"/>
            <a:pathLst>
              <a:path h="7750010" w="2915323">
                <a:moveTo>
                  <a:pt x="0" y="0"/>
                </a:moveTo>
                <a:lnTo>
                  <a:pt x="2915323" y="0"/>
                </a:lnTo>
                <a:lnTo>
                  <a:pt x="2915323" y="7750010"/>
                </a:lnTo>
                <a:lnTo>
                  <a:pt x="0" y="775001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932021" y="357039"/>
            <a:ext cx="16423958" cy="1152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74"/>
              </a:lnSpc>
              <a:spcBef>
                <a:spcPct val="0"/>
              </a:spcBef>
            </a:pPr>
            <a:r>
              <a:rPr lang="en-US" sz="7500" spc="-202">
                <a:solidFill>
                  <a:srgbClr val="000000"/>
                </a:solidFill>
                <a:latin typeface="Poppins Ultra-Bold"/>
              </a:rPr>
              <a:t>2. Pricing and Availability Analysis: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0" y="1520869"/>
            <a:ext cx="18288000" cy="1031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55"/>
              </a:lnSpc>
              <a:spcBef>
                <a:spcPct val="0"/>
              </a:spcBef>
            </a:pPr>
            <a:r>
              <a:rPr lang="en-US" sz="3500" spc="-94">
                <a:solidFill>
                  <a:srgbClr val="000000"/>
                </a:solidFill>
                <a:latin typeface="Poppins"/>
              </a:rPr>
              <a:t>Analyze pricing trends based on </a:t>
            </a:r>
            <a:r>
              <a:rPr lang="en-US" sz="3500" spc="-94">
                <a:solidFill>
                  <a:srgbClr val="F5856C"/>
                </a:solidFill>
                <a:latin typeface="Poppins"/>
              </a:rPr>
              <a:t>property types</a:t>
            </a:r>
            <a:r>
              <a:rPr lang="en-US" sz="3500" spc="-94">
                <a:solidFill>
                  <a:srgbClr val="000000"/>
                </a:solidFill>
                <a:latin typeface="Poppins"/>
              </a:rPr>
              <a:t>, room types, and accommodation capacity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814055" y="3030644"/>
            <a:ext cx="11995800" cy="7017151"/>
          </a:xfrm>
          <a:custGeom>
            <a:avLst/>
            <a:gdLst/>
            <a:ahLst/>
            <a:cxnLst/>
            <a:rect r="r" b="b" t="t" l="l"/>
            <a:pathLst>
              <a:path h="7017151" w="11995800">
                <a:moveTo>
                  <a:pt x="0" y="0"/>
                </a:moveTo>
                <a:lnTo>
                  <a:pt x="11995801" y="0"/>
                </a:lnTo>
                <a:lnTo>
                  <a:pt x="11995801" y="7017152"/>
                </a:lnTo>
                <a:lnTo>
                  <a:pt x="0" y="70171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818241" y="2379882"/>
            <a:ext cx="2971806" cy="7667914"/>
          </a:xfrm>
          <a:custGeom>
            <a:avLst/>
            <a:gdLst/>
            <a:ahLst/>
            <a:cxnLst/>
            <a:rect r="r" b="b" t="t" l="l"/>
            <a:pathLst>
              <a:path h="7667914" w="2971806">
                <a:moveTo>
                  <a:pt x="0" y="0"/>
                </a:moveTo>
                <a:lnTo>
                  <a:pt x="2971806" y="0"/>
                </a:lnTo>
                <a:lnTo>
                  <a:pt x="2971806" y="7667914"/>
                </a:lnTo>
                <a:lnTo>
                  <a:pt x="0" y="76679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932021" y="357039"/>
            <a:ext cx="16423958" cy="1152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74"/>
              </a:lnSpc>
              <a:spcBef>
                <a:spcPct val="0"/>
              </a:spcBef>
            </a:pPr>
            <a:r>
              <a:rPr lang="en-US" sz="7500" spc="-202">
                <a:solidFill>
                  <a:srgbClr val="000000"/>
                </a:solidFill>
                <a:latin typeface="Poppins Ultra-Bold"/>
              </a:rPr>
              <a:t>2. Pricing and Availability Analysis: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0" y="1520869"/>
            <a:ext cx="18288000" cy="1031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55"/>
              </a:lnSpc>
              <a:spcBef>
                <a:spcPct val="0"/>
              </a:spcBef>
            </a:pPr>
            <a:r>
              <a:rPr lang="en-US" sz="3500" spc="-94">
                <a:solidFill>
                  <a:srgbClr val="000000"/>
                </a:solidFill>
                <a:latin typeface="Poppins"/>
              </a:rPr>
              <a:t>Analyze pricing trends based on property types, </a:t>
            </a:r>
            <a:r>
              <a:rPr lang="en-US" sz="3500" spc="-94">
                <a:solidFill>
                  <a:srgbClr val="118DFF"/>
                </a:solidFill>
                <a:latin typeface="Poppins"/>
              </a:rPr>
              <a:t>room types</a:t>
            </a:r>
            <a:r>
              <a:rPr lang="en-US" sz="3500" spc="-94">
                <a:solidFill>
                  <a:srgbClr val="000000"/>
                </a:solidFill>
                <a:latin typeface="Poppins"/>
              </a:rPr>
              <a:t>, and accommodation capacity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443019" y="2758779"/>
            <a:ext cx="13575696" cy="7528221"/>
          </a:xfrm>
          <a:custGeom>
            <a:avLst/>
            <a:gdLst/>
            <a:ahLst/>
            <a:cxnLst/>
            <a:rect r="r" b="b" t="t" l="l"/>
            <a:pathLst>
              <a:path h="7528221" w="13575696">
                <a:moveTo>
                  <a:pt x="0" y="0"/>
                </a:moveTo>
                <a:lnTo>
                  <a:pt x="13575696" y="0"/>
                </a:lnTo>
                <a:lnTo>
                  <a:pt x="13575696" y="7528221"/>
                </a:lnTo>
                <a:lnTo>
                  <a:pt x="0" y="752822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85173" y="2552109"/>
            <a:ext cx="2702352" cy="7423481"/>
          </a:xfrm>
          <a:custGeom>
            <a:avLst/>
            <a:gdLst/>
            <a:ahLst/>
            <a:cxnLst/>
            <a:rect r="r" b="b" t="t" l="l"/>
            <a:pathLst>
              <a:path h="7423481" w="2702352">
                <a:moveTo>
                  <a:pt x="0" y="0"/>
                </a:moveTo>
                <a:lnTo>
                  <a:pt x="2702351" y="0"/>
                </a:lnTo>
                <a:lnTo>
                  <a:pt x="2702351" y="7423482"/>
                </a:lnTo>
                <a:lnTo>
                  <a:pt x="0" y="742348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932021" y="357039"/>
            <a:ext cx="16423958" cy="1152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74"/>
              </a:lnSpc>
              <a:spcBef>
                <a:spcPct val="0"/>
              </a:spcBef>
            </a:pPr>
            <a:r>
              <a:rPr lang="en-US" sz="7500" spc="-202">
                <a:solidFill>
                  <a:srgbClr val="000000"/>
                </a:solidFill>
                <a:latin typeface="Poppins Ultra-Bold"/>
              </a:rPr>
              <a:t>2. Pricing and Availability Analysis: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0" y="1520869"/>
            <a:ext cx="18288000" cy="1031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55"/>
              </a:lnSpc>
              <a:spcBef>
                <a:spcPct val="0"/>
              </a:spcBef>
            </a:pPr>
            <a:r>
              <a:rPr lang="en-US" sz="3500" spc="-94">
                <a:solidFill>
                  <a:srgbClr val="000000"/>
                </a:solidFill>
                <a:latin typeface="Poppins"/>
              </a:rPr>
              <a:t>Analyze pricing trends based on property types, room types, and </a:t>
            </a:r>
            <a:r>
              <a:rPr lang="en-US" sz="3500" spc="-94">
                <a:solidFill>
                  <a:srgbClr val="9C82C6"/>
                </a:solidFill>
                <a:latin typeface="Poppins"/>
              </a:rPr>
              <a:t>accommodation capacity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DAGFYnI1yj4</dc:identifier>
  <dcterms:modified xsi:type="dcterms:W3CDTF">2011-08-01T06:04:30Z</dcterms:modified>
  <cp:revision>1</cp:revision>
  <dc:title>Hotel Aggregator Analysis</dc:title>
</cp:coreProperties>
</file>